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1" r:id="rId4"/>
    <p:sldId id="270" r:id="rId5"/>
    <p:sldId id="266" r:id="rId6"/>
    <p:sldId id="271" r:id="rId7"/>
    <p:sldId id="268" r:id="rId8"/>
    <p:sldId id="260" r:id="rId9"/>
    <p:sldId id="275" r:id="rId10"/>
    <p:sldId id="276" r:id="rId11"/>
    <p:sldId id="277" r:id="rId12"/>
    <p:sldId id="259" r:id="rId13"/>
    <p:sldId id="262" r:id="rId14"/>
    <p:sldId id="269" r:id="rId15"/>
    <p:sldId id="272" r:id="rId16"/>
    <p:sldId id="273" r:id="rId17"/>
    <p:sldId id="274" r:id="rId18"/>
    <p:sldId id="265" r:id="rId19"/>
  </p:sldIdLst>
  <p:sldSz cx="12192000" cy="6858000"/>
  <p:notesSz cx="6858000" cy="9144000"/>
  <p:embeddedFontLs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xowhd99 xowhd99" initials="x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6AA5"/>
    <a:srgbClr val="86C5F1"/>
    <a:srgbClr val="2698E6"/>
    <a:srgbClr val="BFE0F7"/>
    <a:srgbClr val="5EB3EC"/>
    <a:srgbClr val="0308C3"/>
    <a:srgbClr val="4FA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-22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40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916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436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987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8126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93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55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991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489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2475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738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9715E-AA30-4F48-AC4C-24B9B9466692}" type="datetimeFigureOut">
              <a:rPr lang="ko-KR" altLang="en-US" smtClean="0"/>
              <a:t>2018-11-22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C5C857-6461-40C9-AD65-FFF9BD20D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339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C5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0664" y="587415"/>
            <a:ext cx="11030673" cy="56831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ê´ë ¨ ì´ë¯¸ì§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964"/>
            <a:ext cx="4190035" cy="4190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365359" y="740780"/>
            <a:ext cx="41553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5400" dirty="0">
                <a:solidFill>
                  <a:srgbClr val="136AA5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신발장</a:t>
            </a:r>
            <a:endParaRPr lang="en-US" altLang="ko-KR" sz="5400" dirty="0">
              <a:solidFill>
                <a:srgbClr val="136AA5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pPr algn="r"/>
            <a:r>
              <a:rPr lang="ko-KR" altLang="en-US" sz="5400" dirty="0">
                <a:solidFill>
                  <a:srgbClr val="136AA5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보안의</a:t>
            </a:r>
            <a:endParaRPr lang="en-US" altLang="ko-KR" sz="5400" dirty="0">
              <a:solidFill>
                <a:srgbClr val="136AA5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pPr algn="r"/>
            <a:r>
              <a:rPr lang="ko-KR" altLang="en-US" sz="5400" dirty="0">
                <a:solidFill>
                  <a:srgbClr val="136AA5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필요성</a:t>
            </a:r>
            <a:endParaRPr lang="en-US" altLang="ko-KR" sz="5400" dirty="0">
              <a:solidFill>
                <a:srgbClr val="136AA5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32263" y="752856"/>
            <a:ext cx="41553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5400" dirty="0">
                <a:solidFill>
                  <a:srgbClr val="86C5F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신발장</a:t>
            </a:r>
            <a:endParaRPr lang="en-US" altLang="ko-KR" sz="5400" dirty="0">
              <a:solidFill>
                <a:srgbClr val="86C5F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pPr algn="r"/>
            <a:r>
              <a:rPr lang="ko-KR" altLang="en-US" sz="5400" dirty="0">
                <a:solidFill>
                  <a:srgbClr val="86C5F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보안의</a:t>
            </a:r>
            <a:endParaRPr lang="en-US" altLang="ko-KR" sz="5400" dirty="0">
              <a:solidFill>
                <a:srgbClr val="86C5F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pPr algn="r"/>
            <a:r>
              <a:rPr lang="ko-KR" altLang="en-US" sz="5400" dirty="0">
                <a:solidFill>
                  <a:srgbClr val="86C5F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필요성</a:t>
            </a:r>
            <a:endParaRPr lang="en-US" altLang="ko-KR" sz="5400" dirty="0">
              <a:solidFill>
                <a:srgbClr val="86C5F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36060" y="5318450"/>
            <a:ext cx="364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인터넷윤리와 보안개론 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반 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17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조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7477246" y="5023411"/>
            <a:ext cx="400483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520BEBCA-830E-45C0-AEEA-4665147E54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128" y="728072"/>
            <a:ext cx="3448490" cy="5152915"/>
          </a:xfrm>
          <a:prstGeom prst="rect">
            <a:avLst/>
          </a:prstGeom>
          <a:solidFill>
            <a:schemeClr val="bg1">
              <a:alpha val="89000"/>
            </a:schemeClr>
          </a:solidFill>
        </p:spPr>
      </p:pic>
      <p:sp>
        <p:nvSpPr>
          <p:cNvPr id="8" name="말풍선: 타원형 7">
            <a:extLst>
              <a:ext uri="{FF2B5EF4-FFF2-40B4-BE49-F238E27FC236}">
                <a16:creationId xmlns:a16="http://schemas.microsoft.com/office/drawing/2014/main" xmlns="" id="{519DD57B-46C5-42EB-81E7-B8BF29832600}"/>
              </a:ext>
            </a:extLst>
          </p:cNvPr>
          <p:cNvSpPr/>
          <p:nvPr/>
        </p:nvSpPr>
        <p:spPr>
          <a:xfrm>
            <a:off x="1219200" y="840259"/>
            <a:ext cx="2825578" cy="1482811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알아보자</a:t>
            </a:r>
            <a:r>
              <a:rPr lang="en-US" altLang="ko-KR" sz="32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~</a:t>
            </a:r>
            <a:endParaRPr lang="ko-KR" altLang="en-US" sz="32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BEBCEBCB-FC37-4461-851C-4FE9666BB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128" y="2002473"/>
            <a:ext cx="3448490" cy="222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058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user\Desktop\2번 해장국먹는씬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919188" y="-2377956"/>
            <a:ext cx="5531093" cy="1136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55" y="356286"/>
            <a:ext cx="11749637" cy="571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931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user\Desktop\3번 내신발없어진거보고시무룩한씬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690739" y="-2130381"/>
            <a:ext cx="5282344" cy="1085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30" y="290383"/>
            <a:ext cx="11956761" cy="581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35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C5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0664" y="587415"/>
            <a:ext cx="11030673" cy="56831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390771" y="3429000"/>
            <a:ext cx="1616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색 조합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582256" y="3428999"/>
            <a:ext cx="1616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그냥</a:t>
            </a:r>
          </a:p>
        </p:txBody>
      </p:sp>
      <p:pic>
        <p:nvPicPr>
          <p:cNvPr id="17" name="Picture 6" descr="ê´ë ¨ ì´ë¯¸ì§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784" y="825288"/>
            <a:ext cx="2052625" cy="1894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9166065" y="3213555"/>
            <a:ext cx="16168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해변의연인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699382" y="694481"/>
            <a:ext cx="5651956" cy="968180"/>
            <a:chOff x="710957" y="729206"/>
            <a:chExt cx="5651956" cy="968180"/>
          </a:xfrm>
        </p:grpSpPr>
        <p:sp>
          <p:nvSpPr>
            <p:cNvPr id="6" name="TextBox 5"/>
            <p:cNvSpPr txBox="1"/>
            <p:nvPr/>
          </p:nvSpPr>
          <p:spPr>
            <a:xfrm>
              <a:off x="737617" y="774056"/>
              <a:ext cx="562529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400" dirty="0">
                  <a:solidFill>
                    <a:srgbClr val="136AA5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하지만</a:t>
              </a:r>
              <a:r>
                <a:rPr lang="en-US" altLang="ko-KR" sz="5400" dirty="0">
                  <a:solidFill>
                    <a:srgbClr val="136AA5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..</a:t>
              </a:r>
              <a:endParaRPr lang="ko-KR" altLang="en-US" sz="5400" dirty="0">
                <a:solidFill>
                  <a:srgbClr val="136AA5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710957" y="729206"/>
              <a:ext cx="562529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400" dirty="0">
                  <a:solidFill>
                    <a:srgbClr val="86C5F1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하지만</a:t>
              </a:r>
              <a:r>
                <a:rPr lang="en-US" altLang="ko-KR" sz="5400" dirty="0">
                  <a:solidFill>
                    <a:srgbClr val="86C5F1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..</a:t>
              </a:r>
              <a:endParaRPr lang="ko-KR" altLang="en-US" sz="5400" dirty="0">
                <a:solidFill>
                  <a:srgbClr val="86C5F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</p:txBody>
        </p:sp>
      </p:grpSp>
      <p:sp>
        <p:nvSpPr>
          <p:cNvPr id="22" name="직사각형 21"/>
          <p:cNvSpPr/>
          <p:nvPr/>
        </p:nvSpPr>
        <p:spPr>
          <a:xfrm>
            <a:off x="264792" y="356711"/>
            <a:ext cx="11662417" cy="6144578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1F7B20-BA67-4DC3-A6F8-EA3148C19881}"/>
              </a:ext>
            </a:extLst>
          </p:cNvPr>
          <p:cNvSpPr txBox="1"/>
          <p:nvPr/>
        </p:nvSpPr>
        <p:spPr>
          <a:xfrm>
            <a:off x="796098" y="2046231"/>
            <a:ext cx="9498563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공중접객업자의 책임</a:t>
            </a:r>
            <a:r>
              <a:rPr lang="en-US" altLang="ko-KR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_</a:t>
            </a:r>
            <a:r>
              <a:rPr lang="ko-KR" altLang="en-US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상법 제 </a:t>
            </a:r>
            <a:r>
              <a:rPr lang="en-US" altLang="ko-KR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152</a:t>
            </a:r>
            <a:r>
              <a:rPr lang="ko-KR" altLang="en-US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조</a:t>
            </a:r>
            <a:endParaRPr lang="en-US" altLang="ko-KR" sz="2400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endParaRPr lang="en-US" altLang="ko-KR" sz="2400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공중접객업자는 고객으로부터 </a:t>
            </a:r>
            <a:r>
              <a:rPr lang="ko-KR" altLang="en-US" sz="2200" dirty="0" err="1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보관받은</a:t>
            </a:r>
            <a:r>
              <a:rPr lang="ko-KR" altLang="en-US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 물건의 보관에 관해</a:t>
            </a:r>
            <a:endParaRPr lang="en-US" altLang="ko-KR" sz="2200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r>
              <a:rPr lang="ko-KR" altLang="en-US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자신이 주의를 게을리하지 않았음을 증명하지 못할 경우</a:t>
            </a:r>
            <a:r>
              <a:rPr lang="en-US" altLang="ko-KR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,</a:t>
            </a:r>
          </a:p>
          <a:p>
            <a:r>
              <a:rPr lang="ko-KR" altLang="en-US" sz="2200" dirty="0">
                <a:solidFill>
                  <a:srgbClr val="C00000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그 물건의 도난 또는 훼손으로 인한 손해를 배상할 책임이 </a:t>
            </a:r>
            <a:r>
              <a:rPr lang="ko-KR" altLang="en-US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있다</a:t>
            </a:r>
            <a:r>
              <a:rPr lang="en-US" altLang="ko-KR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.</a:t>
            </a:r>
          </a:p>
          <a:p>
            <a:endParaRPr lang="en-US" altLang="ko-KR" sz="2200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r>
              <a:rPr lang="en-US" altLang="ko-KR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2. </a:t>
            </a:r>
            <a:r>
              <a:rPr lang="ko-KR" altLang="en-US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공중접객업자는 고객으로부터 </a:t>
            </a:r>
            <a:r>
              <a:rPr lang="ko-KR" altLang="en-US" sz="2200" dirty="0" err="1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보관받지</a:t>
            </a:r>
            <a:r>
              <a:rPr lang="ko-KR" altLang="en-US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 않는 경우에도</a:t>
            </a:r>
            <a:endParaRPr lang="en-US" altLang="ko-KR" sz="2200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r>
              <a:rPr lang="ko-KR" altLang="en-US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사용인의 과실로 인해 </a:t>
            </a:r>
            <a:r>
              <a:rPr lang="ko-KR" altLang="en-US" sz="2200" dirty="0">
                <a:solidFill>
                  <a:srgbClr val="C00000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도난 또는 훼손되었을 경우</a:t>
            </a:r>
            <a:r>
              <a:rPr lang="en-US" altLang="ko-KR" sz="2200" dirty="0">
                <a:solidFill>
                  <a:srgbClr val="C00000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, </a:t>
            </a:r>
            <a:r>
              <a:rPr lang="ko-KR" altLang="en-US" sz="2200" dirty="0">
                <a:solidFill>
                  <a:srgbClr val="C00000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일정부분 배상할 책임이 있다</a:t>
            </a:r>
            <a:r>
              <a:rPr lang="en-US" altLang="ko-KR" sz="2200" dirty="0">
                <a:solidFill>
                  <a:srgbClr val="C00000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.</a:t>
            </a:r>
          </a:p>
          <a:p>
            <a:endParaRPr lang="en-US" altLang="ko-KR" sz="2200" dirty="0">
              <a:solidFill>
                <a:srgbClr val="C00000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r>
              <a:rPr lang="en-US" altLang="ko-KR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3. </a:t>
            </a:r>
            <a:r>
              <a:rPr lang="ko-KR" altLang="en-US" sz="2200" dirty="0">
                <a:solidFill>
                  <a:srgbClr val="C00000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고객의 휴대물에 대해 책임이 없다고 알린 경우에도</a:t>
            </a:r>
            <a:r>
              <a:rPr lang="en-US" altLang="ko-KR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, 1</a:t>
            </a:r>
            <a:r>
              <a:rPr lang="ko-KR" altLang="en-US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항과 </a:t>
            </a:r>
            <a:r>
              <a:rPr lang="en-US" altLang="ko-KR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2</a:t>
            </a:r>
            <a:r>
              <a:rPr lang="ko-KR" altLang="en-US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항의 책임을 면하지 못한다</a:t>
            </a:r>
            <a:r>
              <a:rPr lang="en-US" altLang="ko-KR" sz="22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.</a:t>
            </a:r>
            <a:endParaRPr lang="ko-KR" altLang="en-US" sz="2200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23" name="말풍선: 타원형 22">
            <a:extLst>
              <a:ext uri="{FF2B5EF4-FFF2-40B4-BE49-F238E27FC236}">
                <a16:creationId xmlns:a16="http://schemas.microsoft.com/office/drawing/2014/main" xmlns="" id="{5A43783A-5DFF-4572-B02D-C6445392630C}"/>
              </a:ext>
            </a:extLst>
          </p:cNvPr>
          <p:cNvSpPr/>
          <p:nvPr/>
        </p:nvSpPr>
        <p:spPr>
          <a:xfrm>
            <a:off x="9242563" y="739331"/>
            <a:ext cx="2028240" cy="995014"/>
          </a:xfrm>
          <a:prstGeom prst="wedgeEllipseCallout">
            <a:avLst>
              <a:gd name="adj1" fmla="val -51440"/>
              <a:gd name="adj2" fmla="val 5238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그렇군요</a:t>
            </a:r>
            <a:endParaRPr lang="ko-KR" altLang="en-US" sz="24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3237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C5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580664" y="587415"/>
            <a:ext cx="11030673" cy="56831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4731852" y="1550059"/>
            <a:ext cx="2744685" cy="3713986"/>
            <a:chOff x="4731852" y="874842"/>
            <a:chExt cx="2744685" cy="3713986"/>
          </a:xfrm>
        </p:grpSpPr>
        <p:pic>
          <p:nvPicPr>
            <p:cNvPr id="5" name="Picture 2" descr="ê´ë ¨ ì´ë¯¸ì§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8000"/>
                      </a14:imgEffect>
                      <a14:imgEffect>
                        <a14:colorTemperature colorTemp="5692"/>
                      </a14:imgEffect>
                      <a14:imgEffect>
                        <a14:saturation sat="64000"/>
                      </a14:imgEffect>
                      <a14:imgEffect>
                        <a14:brightnessContrast bright="33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59339" y="874842"/>
              <a:ext cx="1866494" cy="22489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직선 연결선 5"/>
            <p:cNvCxnSpPr/>
            <p:nvPr/>
          </p:nvCxnSpPr>
          <p:spPr>
            <a:xfrm>
              <a:off x="4930295" y="3402959"/>
              <a:ext cx="2324582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4731852" y="3696276"/>
              <a:ext cx="2744685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600" dirty="0">
                  <a:solidFill>
                    <a:srgbClr val="002060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그럼 어떤 신발장을 </a:t>
              </a:r>
              <a:r>
                <a:rPr lang="ko-KR" altLang="en-US" sz="2600" dirty="0" err="1">
                  <a:solidFill>
                    <a:srgbClr val="002060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만들생각인가</a:t>
              </a:r>
              <a:r>
                <a:rPr lang="en-US" altLang="ko-KR" sz="2600" dirty="0">
                  <a:solidFill>
                    <a:srgbClr val="002060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?</a:t>
              </a: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4618299" y="1250066"/>
            <a:ext cx="2951544" cy="4305782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7537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D2E9DD6-F772-481A-A636-CBED9F199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504" y="436961"/>
            <a:ext cx="7565708" cy="598407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0D207A25-7103-45A2-80A4-CD623B97BF0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913" y="2963923"/>
            <a:ext cx="1365818" cy="88909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0CB4A00D-9E3E-4238-B711-9858A383ABC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162" y="2988384"/>
            <a:ext cx="1365818" cy="88909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5C6216E2-9CEE-4C1F-9730-6D6E0F9631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165" y="2988385"/>
            <a:ext cx="1365818" cy="88909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4CB4D803-4E06-42FB-9139-56F0DEC1270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850" y="2991285"/>
            <a:ext cx="1365818" cy="88909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3A1D41F6-1F75-48C6-90A2-7B73573231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492" y="2991285"/>
            <a:ext cx="1365818" cy="88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726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D2E9DD6-F772-481A-A636-CBED9F199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04" y="432504"/>
            <a:ext cx="7565708" cy="598407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B8A8499D-6E5F-47D3-BA03-18204B16D1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2776" y="1561122"/>
            <a:ext cx="3162741" cy="4258269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59A858C-712E-47AE-826F-CEA53F4ED4EA}"/>
              </a:ext>
            </a:extLst>
          </p:cNvPr>
          <p:cNvCxnSpPr/>
          <p:nvPr/>
        </p:nvCxnSpPr>
        <p:spPr>
          <a:xfrm>
            <a:off x="8206312" y="1124125"/>
            <a:ext cx="200309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xmlns="" id="{A4B422D7-F4A4-4CF4-8831-2F0B26EBDAF8}"/>
              </a:ext>
            </a:extLst>
          </p:cNvPr>
          <p:cNvCxnSpPr/>
          <p:nvPr/>
        </p:nvCxnSpPr>
        <p:spPr>
          <a:xfrm>
            <a:off x="10209402" y="1124125"/>
            <a:ext cx="0" cy="70467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5726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47554F3-3463-47A6-9EA5-EF0EFDBBE644}"/>
              </a:ext>
            </a:extLst>
          </p:cNvPr>
          <p:cNvSpPr txBox="1"/>
          <p:nvPr/>
        </p:nvSpPr>
        <p:spPr>
          <a:xfrm>
            <a:off x="115013" y="405720"/>
            <a:ext cx="43656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최종의견</a:t>
            </a:r>
            <a:r>
              <a:rPr lang="en-US" altLang="ko-KR" sz="40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6E565DAA-3C0A-48F8-A862-0D64ECD55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392" y="1522690"/>
            <a:ext cx="3743454" cy="374345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69499EE3-97C8-43EE-819D-0BBE69ECFE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1376" y="1577079"/>
            <a:ext cx="5641157" cy="375823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81B82D25-6C3B-4678-8389-CC6DB8DCF2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21" y="3591308"/>
            <a:ext cx="2754890" cy="1548248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xmlns="" id="{2C033282-7E21-47D4-9837-FA0BA9EDDAFB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2933011" y="4365432"/>
            <a:ext cx="2955041" cy="3483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xmlns="" id="{5CF34697-2D5E-4882-9073-31E16797B6F0}"/>
              </a:ext>
            </a:extLst>
          </p:cNvPr>
          <p:cNvCxnSpPr>
            <a:cxnSpLocks/>
          </p:cNvCxnSpPr>
          <p:nvPr/>
        </p:nvCxnSpPr>
        <p:spPr>
          <a:xfrm flipH="1">
            <a:off x="5299020" y="3591308"/>
            <a:ext cx="190365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F666B041-06DC-4A9C-920F-B1B7238ABBE3}"/>
              </a:ext>
            </a:extLst>
          </p:cNvPr>
          <p:cNvSpPr txBox="1"/>
          <p:nvPr/>
        </p:nvSpPr>
        <p:spPr>
          <a:xfrm>
            <a:off x="4899171" y="6165908"/>
            <a:ext cx="7365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C00000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단</a:t>
            </a:r>
            <a:r>
              <a:rPr lang="en-US" altLang="ko-KR" sz="2000" dirty="0">
                <a:solidFill>
                  <a:srgbClr val="C00000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) </a:t>
            </a:r>
            <a:r>
              <a:rPr lang="ko-KR" altLang="en-US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휴대폰을 소지하지 못한 사람들은 비밀번호로 사용 가능하게 </a:t>
            </a:r>
            <a:r>
              <a:rPr lang="ko-KR" altLang="en-US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만듬</a:t>
            </a:r>
            <a:endParaRPr lang="ko-KR" altLang="en-US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xmlns="" id="{AC91DCD4-B990-47FE-82DA-A4A254D18D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21" y="1620987"/>
            <a:ext cx="2754890" cy="1785399"/>
          </a:xfrm>
          <a:prstGeom prst="rect">
            <a:avLst/>
          </a:prstGeom>
        </p:spPr>
      </p:pic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xmlns="" id="{3CD39D95-0BAB-4556-95C3-F6760F57139A}"/>
              </a:ext>
            </a:extLst>
          </p:cNvPr>
          <p:cNvCxnSpPr>
            <a:cxnSpLocks/>
          </p:cNvCxnSpPr>
          <p:nvPr/>
        </p:nvCxnSpPr>
        <p:spPr>
          <a:xfrm flipV="1">
            <a:off x="2933011" y="2281728"/>
            <a:ext cx="2955041" cy="2319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97613A90-F532-4A79-944E-0E4F1485DE03}"/>
              </a:ext>
            </a:extLst>
          </p:cNvPr>
          <p:cNvSpPr txBox="1"/>
          <p:nvPr/>
        </p:nvSpPr>
        <p:spPr>
          <a:xfrm>
            <a:off x="115013" y="5310121"/>
            <a:ext cx="37434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0070C0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홍채인식</a:t>
            </a:r>
            <a:r>
              <a:rPr lang="en-US" altLang="ko-KR" sz="2000" dirty="0">
                <a:solidFill>
                  <a:srgbClr val="0070C0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,</a:t>
            </a:r>
            <a:r>
              <a:rPr lang="ko-KR" altLang="en-US" sz="2000" dirty="0">
                <a:solidFill>
                  <a:srgbClr val="0070C0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지문인식 등</a:t>
            </a:r>
            <a:endParaRPr lang="en-US" altLang="ko-KR" sz="2000" dirty="0">
              <a:solidFill>
                <a:srgbClr val="0070C0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r>
              <a:rPr lang="ko-KR" altLang="en-US" sz="2000" dirty="0">
                <a:solidFill>
                  <a:srgbClr val="0070C0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휴대폰별 가능한 생채인식을 이용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xmlns="" id="{3E4B2A61-CFC2-4331-BCCA-904B89551E1E}"/>
              </a:ext>
            </a:extLst>
          </p:cNvPr>
          <p:cNvSpPr/>
          <p:nvPr/>
        </p:nvSpPr>
        <p:spPr>
          <a:xfrm rot="20714257">
            <a:off x="6475011" y="2597965"/>
            <a:ext cx="4546363" cy="831020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LOCK</a:t>
            </a:r>
            <a:r>
              <a:rPr lang="ko-KR" altLang="en-US" sz="2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</a:t>
            </a:r>
            <a:r>
              <a:rPr lang="en-US" altLang="ko-KR" sz="2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OFF</a:t>
            </a:r>
            <a:endParaRPr lang="ko-KR" altLang="en-US" sz="24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1372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6" descr="ê´ë ¨ ì´ë¯¸ì§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784" y="548451"/>
            <a:ext cx="2052625" cy="1894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그룹 20"/>
          <p:cNvGrpSpPr/>
          <p:nvPr/>
        </p:nvGrpSpPr>
        <p:grpSpPr>
          <a:xfrm>
            <a:off x="570736" y="387014"/>
            <a:ext cx="5649794" cy="1755351"/>
            <a:chOff x="733313" y="728263"/>
            <a:chExt cx="5649794" cy="1755351"/>
          </a:xfrm>
        </p:grpSpPr>
        <p:sp>
          <p:nvSpPr>
            <p:cNvPr id="6" name="TextBox 5"/>
            <p:cNvSpPr txBox="1"/>
            <p:nvPr/>
          </p:nvSpPr>
          <p:spPr>
            <a:xfrm>
              <a:off x="757811" y="729288"/>
              <a:ext cx="562529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400" dirty="0">
                  <a:solidFill>
                    <a:srgbClr val="136AA5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현재 잠금형 신발장 과의 차이점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733313" y="728263"/>
              <a:ext cx="562529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400" dirty="0">
                  <a:solidFill>
                    <a:srgbClr val="86C5F1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현재 잠금형 신발장과의 차이점</a:t>
              </a:r>
            </a:p>
          </p:txBody>
        </p:sp>
      </p:grpSp>
      <p:sp>
        <p:nvSpPr>
          <p:cNvPr id="22" name="직사각형 21"/>
          <p:cNvSpPr/>
          <p:nvPr/>
        </p:nvSpPr>
        <p:spPr>
          <a:xfrm>
            <a:off x="264791" y="325383"/>
            <a:ext cx="11662417" cy="6144578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말풍선: 타원형 22">
            <a:extLst>
              <a:ext uri="{FF2B5EF4-FFF2-40B4-BE49-F238E27FC236}">
                <a16:creationId xmlns:a16="http://schemas.microsoft.com/office/drawing/2014/main" xmlns="" id="{5A43783A-5DFF-4572-B02D-C6445392630C}"/>
              </a:ext>
            </a:extLst>
          </p:cNvPr>
          <p:cNvSpPr/>
          <p:nvPr/>
        </p:nvSpPr>
        <p:spPr>
          <a:xfrm>
            <a:off x="9242563" y="462494"/>
            <a:ext cx="2028240" cy="995014"/>
          </a:xfrm>
          <a:prstGeom prst="wedgeEllipseCallout">
            <a:avLst>
              <a:gd name="adj1" fmla="val -51440"/>
              <a:gd name="adj2" fmla="val 5238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그렇군요</a:t>
            </a:r>
            <a:endParaRPr lang="ko-KR" altLang="en-US" sz="24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A4AD043-F5F5-480D-8293-60E4F64C61AC}"/>
              </a:ext>
            </a:extLst>
          </p:cNvPr>
          <p:cNvSpPr txBox="1"/>
          <p:nvPr/>
        </p:nvSpPr>
        <p:spPr>
          <a:xfrm>
            <a:off x="1308683" y="2600587"/>
            <a:ext cx="93956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과거 잠금형 신발장</a:t>
            </a:r>
            <a:endParaRPr lang="en-US" altLang="ko-KR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endParaRPr lang="en-US" altLang="ko-KR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endParaRPr lang="en-US" altLang="ko-KR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endParaRPr lang="en-US" altLang="ko-KR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endParaRPr lang="en-US" altLang="ko-KR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endParaRPr lang="en-US" altLang="ko-KR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endParaRPr lang="en-US" altLang="ko-KR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endParaRPr lang="en-US" altLang="ko-KR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r>
              <a:rPr lang="ko-KR" altLang="en-US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개발한 생채인식형 신발장</a:t>
            </a:r>
          </a:p>
        </p:txBody>
      </p:sp>
    </p:spTree>
    <p:extLst>
      <p:ext uri="{BB962C8B-B14F-4D97-AF65-F5344CB8AC3E}">
        <p14:creationId xmlns:p14="http://schemas.microsoft.com/office/powerpoint/2010/main" val="3008881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825158" y="1550059"/>
            <a:ext cx="2537826" cy="3307332"/>
            <a:chOff x="4825158" y="874842"/>
            <a:chExt cx="2537826" cy="3307332"/>
          </a:xfrm>
        </p:grpSpPr>
        <p:pic>
          <p:nvPicPr>
            <p:cNvPr id="5" name="Picture 2" descr="ê´ë ¨ ì´ë¯¸ì§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8000"/>
                      </a14:imgEffect>
                      <a14:imgEffect>
                        <a14:colorTemperature colorTemp="5692"/>
                      </a14:imgEffect>
                      <a14:imgEffect>
                        <a14:saturation sat="64000"/>
                      </a14:imgEffect>
                      <a14:imgEffect>
                        <a14:brightnessContrast bright="33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59339" y="874842"/>
              <a:ext cx="1866494" cy="22489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직선 연결선 5"/>
            <p:cNvCxnSpPr/>
            <p:nvPr/>
          </p:nvCxnSpPr>
          <p:spPr>
            <a:xfrm>
              <a:off x="4930295" y="3402959"/>
              <a:ext cx="2324582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4825158" y="3658954"/>
              <a:ext cx="25378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rgbClr val="002060"/>
                  </a:solidFill>
                  <a:latin typeface="210 콤퓨타세탁 L" panose="02020603020101020101" pitchFamily="18" charset="-127"/>
                  <a:ea typeface="210 콤퓨타세탁 L" panose="02020603020101020101" pitchFamily="18" charset="-127"/>
                </a:rPr>
                <a:t>감사합니다</a:t>
              </a:r>
              <a:endParaRPr lang="en-US" altLang="ko-KR" sz="2800" dirty="0">
                <a:solidFill>
                  <a:srgbClr val="002060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580663" y="587415"/>
            <a:ext cx="11030673" cy="5683170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73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580664" y="587415"/>
            <a:ext cx="11030673" cy="5683170"/>
          </a:xfrm>
          <a:prstGeom prst="rect">
            <a:avLst/>
          </a:prstGeom>
          <a:solidFill>
            <a:srgbClr val="86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Picture 4" descr="ê´ë ¨ ì´ë¯¸ì§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463" y="2986269"/>
            <a:ext cx="1727401" cy="1727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833378" y="1039842"/>
            <a:ext cx="29862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136AA5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&lt;</a:t>
            </a:r>
            <a:r>
              <a:rPr lang="ko-KR" altLang="en-US" sz="5400" dirty="0">
                <a:solidFill>
                  <a:srgbClr val="136AA5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목차</a:t>
            </a:r>
            <a:r>
              <a:rPr lang="en-US" altLang="ko-KR" sz="5400" dirty="0">
                <a:solidFill>
                  <a:srgbClr val="136AA5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&gt;</a:t>
            </a:r>
            <a:endParaRPr lang="ko-KR" altLang="en-US" sz="5400" dirty="0">
              <a:solidFill>
                <a:srgbClr val="136AA5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87078" y="993542"/>
            <a:ext cx="29862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&lt;</a:t>
            </a:r>
            <a:r>
              <a:rPr lang="ko-KR" altLang="en-US" sz="54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목차</a:t>
            </a:r>
            <a:r>
              <a:rPr lang="en-US" altLang="ko-KR" sz="54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&gt;</a:t>
            </a:r>
            <a:endParaRPr lang="ko-KR" altLang="en-US" sz="5400" dirty="0">
              <a:solidFill>
                <a:schemeClr val="bg1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050406" y="4017109"/>
            <a:ext cx="10091188" cy="1661993"/>
            <a:chOff x="1182545" y="3762467"/>
            <a:chExt cx="10091188" cy="1661993"/>
          </a:xfrm>
        </p:grpSpPr>
        <p:cxnSp>
          <p:nvCxnSpPr>
            <p:cNvPr id="8" name="직선 연결선 7"/>
            <p:cNvCxnSpPr/>
            <p:nvPr/>
          </p:nvCxnSpPr>
          <p:spPr>
            <a:xfrm>
              <a:off x="1182546" y="4308559"/>
              <a:ext cx="9826907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6151937" y="3781921"/>
              <a:ext cx="2637100" cy="1354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(3)</a:t>
              </a:r>
            </a:p>
            <a:p>
              <a:endParaRPr lang="en-US" altLang="ko-KR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새로 개발한 도난방지용 신발장</a:t>
              </a:r>
              <a:endParaRPr lang="en-US" altLang="ko-KR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667241" y="3762467"/>
              <a:ext cx="2637100" cy="166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(2)</a:t>
              </a:r>
            </a:p>
            <a:p>
              <a:endParaRPr lang="en-US" altLang="ko-KR" sz="20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현재의 신발장</a:t>
              </a:r>
              <a:endParaRPr lang="en-US" altLang="ko-KR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현황과 </a:t>
              </a:r>
              <a:r>
                <a:rPr lang="ko-KR" altLang="en-US" dirty="0" err="1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이에따른</a:t>
              </a:r>
              <a:endParaRPr lang="en-US" altLang="ko-KR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도난사례</a:t>
              </a:r>
              <a:endParaRPr lang="en-US" altLang="ko-KR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182545" y="3781921"/>
              <a:ext cx="26371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(1)</a:t>
              </a:r>
            </a:p>
            <a:p>
              <a:endParaRPr lang="en-US" altLang="ko-KR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떠올리게 된 계기</a:t>
              </a:r>
              <a:endParaRPr lang="en-US" altLang="ko-KR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636633" y="3781921"/>
              <a:ext cx="2637100" cy="1354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(4)</a:t>
              </a:r>
            </a:p>
            <a:p>
              <a:endParaRPr lang="en-US" altLang="ko-KR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현재 잠금형 신발장과의 </a:t>
              </a:r>
              <a:r>
                <a:rPr lang="ko-KR" altLang="en-US" dirty="0" err="1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차별점</a:t>
              </a:r>
              <a:endParaRPr lang="en-US" altLang="ko-KR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2" name="말풍선: 타원형 1">
            <a:extLst>
              <a:ext uri="{FF2B5EF4-FFF2-40B4-BE49-F238E27FC236}">
                <a16:creationId xmlns:a16="http://schemas.microsoft.com/office/drawing/2014/main" xmlns="" id="{F47558E0-18C7-413A-9922-91EB0324E95A}"/>
              </a:ext>
            </a:extLst>
          </p:cNvPr>
          <p:cNvSpPr/>
          <p:nvPr/>
        </p:nvSpPr>
        <p:spPr>
          <a:xfrm>
            <a:off x="8373181" y="1936326"/>
            <a:ext cx="2986267" cy="962887"/>
          </a:xfrm>
          <a:prstGeom prst="wedgeEllipseCallout">
            <a:avLst>
              <a:gd name="adj1" fmla="val 17900"/>
              <a:gd name="adj2" fmla="val 684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집중해주세요</a:t>
            </a:r>
          </a:p>
        </p:txBody>
      </p:sp>
    </p:spTree>
    <p:extLst>
      <p:ext uri="{BB962C8B-B14F-4D97-AF65-F5344CB8AC3E}">
        <p14:creationId xmlns:p14="http://schemas.microsoft.com/office/powerpoint/2010/main" val="1089598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80664" y="624737"/>
            <a:ext cx="11030673" cy="5683170"/>
          </a:xfrm>
          <a:prstGeom prst="rect">
            <a:avLst/>
          </a:prstGeom>
          <a:solidFill>
            <a:srgbClr val="86C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4364620" y="2578260"/>
            <a:ext cx="3439610" cy="2372810"/>
            <a:chOff x="4305783" y="2242595"/>
            <a:chExt cx="3439610" cy="2372810"/>
          </a:xfrm>
        </p:grpSpPr>
        <p:cxnSp>
          <p:nvCxnSpPr>
            <p:cNvPr id="6" name="직선 연결선 5"/>
            <p:cNvCxnSpPr/>
            <p:nvPr/>
          </p:nvCxnSpPr>
          <p:spPr>
            <a:xfrm>
              <a:off x="4305783" y="2242595"/>
              <a:ext cx="0" cy="2372810"/>
            </a:xfrm>
            <a:prstGeom prst="line">
              <a:avLst/>
            </a:prstGeom>
            <a:ln w="38100">
              <a:solidFill>
                <a:schemeClr val="bg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7745393" y="2242595"/>
              <a:ext cx="0" cy="2372810"/>
            </a:xfrm>
            <a:prstGeom prst="line">
              <a:avLst/>
            </a:prstGeom>
            <a:ln w="38100">
              <a:solidFill>
                <a:schemeClr val="bg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4836867" y="5304684"/>
            <a:ext cx="26089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도난에 대한 </a:t>
            </a:r>
            <a:endParaRPr lang="en-US" altLang="ko-KR" sz="2400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업주들의 </a:t>
            </a:r>
            <a:r>
              <a:rPr lang="ko-KR" altLang="en-US" sz="2400" dirty="0">
                <a:solidFill>
                  <a:srgbClr val="C0000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불안함</a:t>
            </a:r>
            <a:endParaRPr lang="en-US" altLang="ko-KR" sz="2400" dirty="0">
              <a:solidFill>
                <a:srgbClr val="C0000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57981" y="5145042"/>
            <a:ext cx="28771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고가신발의 대중화로인한 </a:t>
            </a:r>
            <a:r>
              <a:rPr lang="ko-KR" altLang="en-US" sz="2400" dirty="0">
                <a:solidFill>
                  <a:srgbClr val="C00000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신발장 보안의 필요성이 증대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388753" y="5312993"/>
            <a:ext cx="2745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손님들의 </a:t>
            </a:r>
            <a:r>
              <a:rPr lang="ko-KR" altLang="en-US" sz="2400" dirty="0">
                <a:solidFill>
                  <a:srgbClr val="C00000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안정성</a:t>
            </a:r>
            <a:r>
              <a:rPr lang="ko-KR" altLang="en-US" sz="24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과 </a:t>
            </a:r>
            <a:r>
              <a:rPr lang="ko-KR" altLang="en-US" sz="2400" dirty="0">
                <a:solidFill>
                  <a:srgbClr val="C00000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편의성</a:t>
            </a:r>
            <a:r>
              <a:rPr lang="ko-KR" altLang="en-US" sz="24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확보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E475D249-868F-4D47-B143-95CE78FA3129}"/>
              </a:ext>
            </a:extLst>
          </p:cNvPr>
          <p:cNvGrpSpPr/>
          <p:nvPr/>
        </p:nvGrpSpPr>
        <p:grpSpPr>
          <a:xfrm>
            <a:off x="761181" y="746325"/>
            <a:ext cx="5660043" cy="962370"/>
            <a:chOff x="702870" y="774056"/>
            <a:chExt cx="5660043" cy="96237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11B56DDD-8608-4360-9C5D-610301B1DD9A}"/>
                </a:ext>
              </a:extLst>
            </p:cNvPr>
            <p:cNvSpPr txBox="1"/>
            <p:nvPr/>
          </p:nvSpPr>
          <p:spPr>
            <a:xfrm>
              <a:off x="737617" y="774056"/>
              <a:ext cx="562529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400" dirty="0">
                  <a:solidFill>
                    <a:srgbClr val="136AA5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왜 하필 신발장</a:t>
              </a:r>
              <a:r>
                <a:rPr lang="en-US" altLang="ko-KR" sz="5400" dirty="0">
                  <a:solidFill>
                    <a:srgbClr val="136AA5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?</a:t>
              </a:r>
              <a:endParaRPr lang="ko-KR" altLang="en-US" sz="5400" dirty="0">
                <a:solidFill>
                  <a:srgbClr val="136AA5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D348856C-EDB8-49CC-B7C7-87FE502E199D}"/>
                </a:ext>
              </a:extLst>
            </p:cNvPr>
            <p:cNvSpPr txBox="1"/>
            <p:nvPr/>
          </p:nvSpPr>
          <p:spPr>
            <a:xfrm>
              <a:off x="702870" y="813096"/>
              <a:ext cx="470282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400" dirty="0">
                  <a:solidFill>
                    <a:schemeClr val="bg1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왜 하필 신발장</a:t>
              </a:r>
              <a:r>
                <a:rPr lang="en-US" altLang="ko-KR" sz="5400" dirty="0">
                  <a:solidFill>
                    <a:schemeClr val="bg1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?</a:t>
              </a:r>
              <a:endParaRPr lang="ko-KR" altLang="en-US" sz="54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32F9E792-64AE-472C-AB74-DC4890666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97" y="1725708"/>
            <a:ext cx="3201651" cy="336853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F7AA149B-DE62-4A4D-A523-44B27EBAA0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811" y="1708695"/>
            <a:ext cx="3318616" cy="338554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54786BEC-F863-4AAC-BB5D-0728305D72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251" y="1725708"/>
            <a:ext cx="3379806" cy="33685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3138C9B-FCF4-414A-8314-C0EAD88CED7F}"/>
              </a:ext>
            </a:extLst>
          </p:cNvPr>
          <p:cNvSpPr txBox="1"/>
          <p:nvPr/>
        </p:nvSpPr>
        <p:spPr>
          <a:xfrm>
            <a:off x="111966" y="93306"/>
            <a:ext cx="895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서론</a:t>
            </a:r>
            <a:r>
              <a:rPr lang="en-US" altLang="ko-KR" sz="28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)</a:t>
            </a:r>
            <a:endParaRPr lang="ko-KR" altLang="en-US" sz="2800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3771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08DE764-057A-4B4C-9B19-D89D036B7E4C}"/>
              </a:ext>
            </a:extLst>
          </p:cNvPr>
          <p:cNvSpPr txBox="1"/>
          <p:nvPr/>
        </p:nvSpPr>
        <p:spPr>
          <a:xfrm>
            <a:off x="428017" y="368839"/>
            <a:ext cx="2548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1</a:t>
            </a:r>
            <a:r>
              <a:rPr lang="ko-KR" altLang="en-US" sz="36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유형</a:t>
            </a:r>
            <a:r>
              <a:rPr lang="en-US" altLang="ko-KR" sz="36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)</a:t>
            </a:r>
            <a:endParaRPr lang="ko-KR" altLang="en-US" sz="3600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F16E7DD-8730-4A6B-9AF8-956EA2509E26}"/>
              </a:ext>
            </a:extLst>
          </p:cNvPr>
          <p:cNvSpPr txBox="1"/>
          <p:nvPr/>
        </p:nvSpPr>
        <p:spPr>
          <a:xfrm>
            <a:off x="6718041" y="1739467"/>
            <a:ext cx="547395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가져가세요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형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아무런 </a:t>
            </a:r>
            <a:r>
              <a:rPr lang="ko-KR" altLang="en-US" sz="2400" dirty="0" err="1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잠금장치가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없고 신발장도 없으며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대부분 경고 문구만 </a:t>
            </a:r>
            <a:r>
              <a:rPr lang="ko-KR" altLang="en-US" sz="2400" dirty="0" err="1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써져있다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CCTV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가 없는 경우도 대다수기 때문에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마음먹기만 하면 도난이 가능함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1016A792-311C-45D7-AA01-3DCC73E958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15" y="1141133"/>
            <a:ext cx="5788602" cy="469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066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E1C73B03-BD17-4018-B7CA-187185DED0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32" y="1185152"/>
            <a:ext cx="6505575" cy="487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08DE764-057A-4B4C-9B19-D89D036B7E4C}"/>
              </a:ext>
            </a:extLst>
          </p:cNvPr>
          <p:cNvSpPr txBox="1"/>
          <p:nvPr/>
        </p:nvSpPr>
        <p:spPr>
          <a:xfrm>
            <a:off x="428017" y="368839"/>
            <a:ext cx="2548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2</a:t>
            </a:r>
            <a:r>
              <a:rPr lang="ko-KR" altLang="en-US" sz="36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유형</a:t>
            </a:r>
            <a:r>
              <a:rPr lang="en-US" altLang="ko-KR" sz="36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)</a:t>
            </a:r>
            <a:endParaRPr lang="ko-KR" altLang="en-US" sz="3600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F16E7DD-8730-4A6B-9AF8-956EA2509E26}"/>
              </a:ext>
            </a:extLst>
          </p:cNvPr>
          <p:cNvSpPr txBox="1"/>
          <p:nvPr/>
        </p:nvSpPr>
        <p:spPr>
          <a:xfrm>
            <a:off x="7256834" y="1422223"/>
            <a:ext cx="493516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신발장 설치 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형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예시</a:t>
            </a:r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번과 대비하여 신발을 보관하는 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신발장을 설치는 하였으나</a:t>
            </a:r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,</a:t>
            </a: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역시 아무런 </a:t>
            </a:r>
            <a:r>
              <a:rPr lang="ko-KR" altLang="en-US" sz="2400" dirty="0" err="1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잠금장치가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없고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똑같이 책임을 </a:t>
            </a:r>
            <a:r>
              <a:rPr lang="ko-KR" altLang="en-US" sz="2400" dirty="0" err="1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안진다는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경고문구만 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 err="1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써져있다</a:t>
            </a:r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.</a:t>
            </a: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번보단 드물지만 도난이 가능함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C2C8B823-B995-4900-A07C-72F301243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07" y="1936211"/>
            <a:ext cx="60960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504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08DE764-057A-4B4C-9B19-D89D036B7E4C}"/>
              </a:ext>
            </a:extLst>
          </p:cNvPr>
          <p:cNvSpPr txBox="1"/>
          <p:nvPr/>
        </p:nvSpPr>
        <p:spPr>
          <a:xfrm>
            <a:off x="428017" y="368839"/>
            <a:ext cx="2548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3</a:t>
            </a:r>
            <a:r>
              <a:rPr lang="ko-KR" altLang="en-US" sz="36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유형</a:t>
            </a:r>
            <a:r>
              <a:rPr lang="en-US" altLang="ko-KR" sz="36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)</a:t>
            </a:r>
            <a:endParaRPr lang="ko-KR" altLang="en-US" sz="3600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F16E7DD-8730-4A6B-9AF8-956EA2509E26}"/>
              </a:ext>
            </a:extLst>
          </p:cNvPr>
          <p:cNvSpPr txBox="1"/>
          <p:nvPr/>
        </p:nvSpPr>
        <p:spPr>
          <a:xfrm>
            <a:off x="6715658" y="1366243"/>
            <a:ext cx="493516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자물쇠 설치 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형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 err="1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잠금장치가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드디어 장착된 현존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최강보안단계의 신발장의 형태이다</a:t>
            </a:r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.</a:t>
            </a: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하지만</a:t>
            </a:r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,</a:t>
            </a: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키를 따로 </a:t>
            </a:r>
            <a:r>
              <a:rPr lang="ko-KR" altLang="en-US" sz="2400" dirty="0" err="1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보관해야한다는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불편함과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다른 손님들이 주인이 자리에 </a:t>
            </a:r>
            <a:r>
              <a:rPr lang="ko-KR" altLang="en-US" sz="2400" dirty="0" err="1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없는틈타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키를 </a:t>
            </a:r>
            <a:r>
              <a:rPr lang="ko-KR" altLang="en-US" sz="2400" dirty="0" err="1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훔칠수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</a:t>
            </a:r>
            <a:r>
              <a:rPr lang="ko-KR" altLang="en-US" sz="2400" dirty="0" err="1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있다는점이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</a:t>
            </a:r>
            <a:r>
              <a:rPr lang="ko-KR" altLang="en-US" sz="2400" dirty="0" err="1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단점이있다</a:t>
            </a:r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.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56842167-F477-450D-9CFE-7EA788A641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338" y="1015170"/>
            <a:ext cx="4935165" cy="534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768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4405" y="543539"/>
            <a:ext cx="113431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현재 이와 같이 보안이 </a:t>
            </a:r>
            <a:r>
              <a:rPr lang="ko-KR" altLang="en-US" sz="40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철저하지않아</a:t>
            </a:r>
            <a:r>
              <a:rPr lang="ko-KR" altLang="en-US" sz="40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</a:t>
            </a:r>
            <a:endParaRPr lang="en-US" altLang="ko-KR" sz="40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algn="ctr"/>
            <a:r>
              <a:rPr lang="ko-KR" altLang="en-US" sz="40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도난이 </a:t>
            </a:r>
            <a:r>
              <a:rPr lang="ko-KR" altLang="en-US" sz="40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발생하게됩니다</a:t>
            </a:r>
            <a:endParaRPr lang="en-US" altLang="ko-KR" sz="40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ED8EE38A-C4C4-43CA-B3CC-CEB3027BD6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625" y="1974396"/>
            <a:ext cx="4883604" cy="488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89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C5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62003" y="587415"/>
            <a:ext cx="11030673" cy="56831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0" name="그룹 19"/>
          <p:cNvGrpSpPr/>
          <p:nvPr/>
        </p:nvGrpSpPr>
        <p:grpSpPr>
          <a:xfrm>
            <a:off x="682906" y="694481"/>
            <a:ext cx="5668432" cy="968180"/>
            <a:chOff x="694481" y="729206"/>
            <a:chExt cx="5668432" cy="968180"/>
          </a:xfrm>
        </p:grpSpPr>
        <p:sp>
          <p:nvSpPr>
            <p:cNvPr id="21" name="TextBox 20"/>
            <p:cNvSpPr txBox="1"/>
            <p:nvPr/>
          </p:nvSpPr>
          <p:spPr>
            <a:xfrm>
              <a:off x="737617" y="774056"/>
              <a:ext cx="562529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400" dirty="0">
                  <a:solidFill>
                    <a:srgbClr val="136AA5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신발 도난 사례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94481" y="729206"/>
              <a:ext cx="562529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400" dirty="0">
                  <a:solidFill>
                    <a:srgbClr val="86C5F1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신발 도난 사례</a:t>
              </a: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85B5F10-6879-4075-B63D-9B503DA2F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379" y="1886662"/>
            <a:ext cx="6658904" cy="297221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BEE095C5-F7BE-4326-8375-8B6B3BB71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791" y="587415"/>
            <a:ext cx="5994545" cy="56831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C914088-7193-41DC-8FAB-8CEFFD945C79}"/>
              </a:ext>
            </a:extLst>
          </p:cNvPr>
          <p:cNvSpPr txBox="1"/>
          <p:nvPr/>
        </p:nvSpPr>
        <p:spPr>
          <a:xfrm>
            <a:off x="893379" y="5318449"/>
            <a:ext cx="4313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FF000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외에도 상당히 많은 건수</a:t>
            </a:r>
          </a:p>
        </p:txBody>
      </p:sp>
    </p:spTree>
    <p:extLst>
      <p:ext uri="{BB962C8B-B14F-4D97-AF65-F5344CB8AC3E}">
        <p14:creationId xmlns:p14="http://schemas.microsoft.com/office/powerpoint/2010/main" val="287000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ser\Desktop\1번 해장국들어가는씬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086508" y="-2671896"/>
            <a:ext cx="4326584" cy="11492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83" y="545548"/>
            <a:ext cx="11307664" cy="550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39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297</Words>
  <Application>Microsoft Office PowerPoint</Application>
  <PresentationFormat>사용자 지정</PresentationFormat>
  <Paragraphs>106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굴림</vt:lpstr>
      <vt:lpstr>Arial</vt:lpstr>
      <vt:lpstr>210 맨발의청춘 B</vt:lpstr>
      <vt:lpstr>210 맨발의청춘 R</vt:lpstr>
      <vt:lpstr>맑은 고딕</vt:lpstr>
      <vt:lpstr>210 맨발의청춘 L</vt:lpstr>
      <vt:lpstr>210 콤퓨타세탁 L</vt:lpstr>
      <vt:lpstr>210 콤퓨타세탁 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oreo0408@naver.com</dc:creator>
  <cp:lastModifiedBy>user</cp:lastModifiedBy>
  <cp:revision>28</cp:revision>
  <dcterms:created xsi:type="dcterms:W3CDTF">2018-11-17T19:11:15Z</dcterms:created>
  <dcterms:modified xsi:type="dcterms:W3CDTF">2018-11-22T02:46:55Z</dcterms:modified>
</cp:coreProperties>
</file>

<file path=docProps/thumbnail.jpeg>
</file>